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Funnel Sans"/>
      <p:regular r:id="rId27"/>
      <p:bold r:id="rId28"/>
      <p:italic r:id="rId29"/>
      <p:boldItalic r:id="rId30"/>
    </p:embeddedFont>
    <p:embeddedFont>
      <p:font typeface="Funnel Display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vLkUD82NKIHgyHGiA/UcIJW93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unnelSans-bold.fntdata"/><Relationship Id="rId27" Type="http://schemas.openxmlformats.org/officeDocument/2006/relationships/font" Target="fonts/Funnel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unnel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unnelDisplay-regular.fntdata"/><Relationship Id="rId30" Type="http://schemas.openxmlformats.org/officeDocument/2006/relationships/font" Target="fonts/FunnelSans-boldItalic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FunnelDisplay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644d75af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644d75af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644d75af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546ac29f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a546ac29f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546ac29f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a546ac29f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a546ac29f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546ac29f1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a546ac29f1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a546ac29f1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46ac29f1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a546ac29f1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a546ac29f1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45c938237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a45c938237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546ac29f1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a546ac29f1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5a1544f7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a5a1544f7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a5a1544f74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45c93823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a45c93823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a45c93823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45c93823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a45c93823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a45c93823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45c93823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a45c93823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a45c93823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45c93823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a45c93823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a45c93823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599f76ea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a599f76ea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3a599f76ea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599f76ea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a599f76ea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3a599f76ea0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45c93823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a45c93823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546ac29f1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a546ac29f1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hyperlink" Target="http://asana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844117" y="2102157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b="1" i="0" lang="en-US" sz="40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Open Vocabulary Semantic Segmentation</a:t>
            </a:r>
            <a:endParaRPr b="1" i="0" sz="1200" u="none" cap="none" strike="noStrike">
              <a:solidFill>
                <a:srgbClr val="000000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844117" y="3912124"/>
            <a:ext cx="7468553" cy="706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Bridging Computer Vision and Language for Adaptive Earth Observation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1204" y="142781"/>
            <a:ext cx="1228633" cy="112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4987" y="142781"/>
            <a:ext cx="2240824" cy="11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4646152" y="6079238"/>
            <a:ext cx="7468553" cy="1271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Abedal Salam AL ASHI ABOU SHOUSHE  - 336648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Hassan MAATOUK - 343952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Hassan JABER  - 338920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4834" l="20274" r="1757" t="18921"/>
          <a:stretch/>
        </p:blipFill>
        <p:spPr>
          <a:xfrm rot="5400000">
            <a:off x="-1345329" y="1315786"/>
            <a:ext cx="6938128" cy="430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a644d75af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00" y="741225"/>
            <a:ext cx="10610850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546ac29f1_1_0"/>
          <p:cNvSpPr/>
          <p:nvPr/>
        </p:nvSpPr>
        <p:spPr>
          <a:xfrm>
            <a:off x="789085" y="3076991"/>
            <a:ext cx="6210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User Personas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3a546ac29f1_1_0" title="Frame 3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50" y="1655524"/>
            <a:ext cx="5943549" cy="52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a546ac29f1_2_0" title="UX Persona (2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3a546ac29f1_2_7" title="UX Person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a546ac29f1_2_14" title="UX Persona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45c938237_0_40"/>
          <p:cNvSpPr/>
          <p:nvPr/>
        </p:nvSpPr>
        <p:spPr>
          <a:xfrm>
            <a:off x="789075" y="3077000"/>
            <a:ext cx="69084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Management Plan</a:t>
            </a:r>
            <a:endParaRPr b="1" i="0" sz="4400" u="none" cap="none" strike="noStrike">
              <a:solidFill>
                <a:srgbClr val="051D3A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descr="an icon of a man in a suit and tie (Provided by Tenor)" id="216" name="Google Shape;216;g3a45c938237_0_40"/>
          <p:cNvPicPr preferRelativeResize="0"/>
          <p:nvPr/>
        </p:nvPicPr>
        <p:blipFill rotWithShape="1">
          <a:blip r:embed="rId3">
            <a:alphaModFix/>
          </a:blip>
          <a:srcRect b="0" l="5011" r="5010" t="0"/>
          <a:stretch/>
        </p:blipFill>
        <p:spPr>
          <a:xfrm>
            <a:off x="8349316" y="1021924"/>
            <a:ext cx="3842684" cy="4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546ac29f1_2_34"/>
          <p:cNvSpPr/>
          <p:nvPr/>
        </p:nvSpPr>
        <p:spPr>
          <a:xfrm>
            <a:off x="2810698" y="294700"/>
            <a:ext cx="6570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New Functional Diagram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id="222" name="Google Shape;222;g3a546ac29f1_2_34" title="Screenshot 2025-11-17 at 23.13.0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70788"/>
            <a:ext cx="11887198" cy="545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a5a1544f74_1_1" title="Screenshot 2025-11-18 at 23.21.3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688813"/>
            <a:ext cx="11887202" cy="548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a45c93823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55600"/>
            <a:ext cx="12192001" cy="49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a45c938237_0_1"/>
          <p:cNvSpPr/>
          <p:nvPr/>
        </p:nvSpPr>
        <p:spPr>
          <a:xfrm>
            <a:off x="3716250" y="499550"/>
            <a:ext cx="4376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0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 </a:t>
            </a: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Timeline</a:t>
            </a:r>
            <a:r>
              <a:rPr b="0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/</a:t>
            </a: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Gantt Chart</a:t>
            </a:r>
            <a:endParaRPr b="1" i="0" sz="3200" u="none" cap="none" strike="noStrike">
              <a:solidFill>
                <a:srgbClr val="051D3A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sp>
        <p:nvSpPr>
          <p:cNvPr id="236" name="Google Shape;236;g3a45c938237_0_1"/>
          <p:cNvSpPr txBox="1"/>
          <p:nvPr/>
        </p:nvSpPr>
        <p:spPr>
          <a:xfrm>
            <a:off x="927851" y="1281725"/>
            <a:ext cx="96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 Tool: </a:t>
            </a:r>
            <a:r>
              <a:rPr b="1" i="1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Asana.com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45c938237_0_12"/>
          <p:cNvSpPr txBox="1"/>
          <p:nvPr/>
        </p:nvSpPr>
        <p:spPr>
          <a:xfrm>
            <a:off x="927912" y="1281729"/>
            <a:ext cx="18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Tasks: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a45c93823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52475"/>
            <a:ext cx="12192001" cy="4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a45c938237_0_12"/>
          <p:cNvSpPr/>
          <p:nvPr/>
        </p:nvSpPr>
        <p:spPr>
          <a:xfrm>
            <a:off x="3225223" y="484325"/>
            <a:ext cx="5597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Milestone Breakdown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0" y="214296"/>
            <a:ext cx="633874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Funnel Display"/>
                <a:ea typeface="Funnel Display"/>
                <a:cs typeface="Funnel Display"/>
                <a:sym typeface="Funnel Display"/>
              </a:rPr>
              <a:t>Introduction</a:t>
            </a:r>
            <a:endParaRPr/>
          </a:p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169682" y="1720840"/>
            <a:ext cx="536385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unnel Sans"/>
              <a:buChar char="•"/>
            </a:pPr>
            <a:r>
              <a:rPr lang="en-US" sz="1800">
                <a:solidFill>
                  <a:schemeClr val="dk1"/>
                </a:solidFill>
                <a:latin typeface="Funnel Sans"/>
                <a:ea typeface="Funnel Sans"/>
                <a:cs typeface="Funnel Sans"/>
                <a:sym typeface="Funnel Sans"/>
              </a:rPr>
              <a:t> Semantic segmentation is the task of assigning a class label to every pixel.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unnel Sans"/>
              <a:buChar char="•"/>
            </a:pPr>
            <a:r>
              <a:rPr lang="en-US" sz="1800">
                <a:solidFill>
                  <a:schemeClr val="dk1"/>
                </a:solidFill>
                <a:latin typeface="Funnel Sans"/>
                <a:ea typeface="Funnel Sans"/>
                <a:cs typeface="Funnel Sans"/>
                <a:sym typeface="Funnel Sans"/>
              </a:rPr>
              <a:t> Traditional models are closed set: they can only classify the categories they were trained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unnel Sans"/>
              <a:buChar char="•"/>
            </a:pPr>
            <a:r>
              <a:rPr lang="en-US" sz="1800">
                <a:solidFill>
                  <a:schemeClr val="dk1"/>
                </a:solidFill>
                <a:latin typeface="Funnel Sans"/>
                <a:ea typeface="Funnel Sans"/>
                <a:cs typeface="Funnel Sans"/>
                <a:sym typeface="Funnel Sans"/>
              </a:rPr>
              <a:t> Open vocab segmentation extends this by linking visual features with text embeddings</a:t>
            </a:r>
            <a:endParaRPr b="0" i="0" sz="1800" u="none" cap="none" strike="noStrike">
              <a:solidFill>
                <a:schemeClr val="dk1"/>
              </a:solidFill>
              <a:latin typeface="Funnel Sans"/>
              <a:ea typeface="Funnel Sans"/>
              <a:cs typeface="Funnel Sans"/>
              <a:sym typeface="Funnel Sans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-1" l="1569" r="0" t="956"/>
          <a:stretch/>
        </p:blipFill>
        <p:spPr>
          <a:xfrm>
            <a:off x="7299356" y="0"/>
            <a:ext cx="4892645" cy="649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4">
            <a:alphaModFix/>
          </a:blip>
          <a:srcRect b="0" l="2017" r="0" t="1008"/>
          <a:stretch/>
        </p:blipFill>
        <p:spPr>
          <a:xfrm>
            <a:off x="7299356" y="6425332"/>
            <a:ext cx="4892644" cy="432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45c938237_0_20"/>
          <p:cNvSpPr/>
          <p:nvPr/>
        </p:nvSpPr>
        <p:spPr>
          <a:xfrm>
            <a:off x="3225223" y="484325"/>
            <a:ext cx="5597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Milestone Breakdown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sp>
        <p:nvSpPr>
          <p:cNvPr id="251" name="Google Shape;251;g3a45c938237_0_20"/>
          <p:cNvSpPr txBox="1"/>
          <p:nvPr/>
        </p:nvSpPr>
        <p:spPr>
          <a:xfrm>
            <a:off x="927889" y="1281725"/>
            <a:ext cx="3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 Phases: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3a45c93823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10000"/>
            <a:ext cx="12191999" cy="492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45c938237_0_30"/>
          <p:cNvSpPr txBox="1"/>
          <p:nvPr/>
        </p:nvSpPr>
        <p:spPr>
          <a:xfrm>
            <a:off x="927889" y="1281725"/>
            <a:ext cx="3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 Phases: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3a45c938237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73071"/>
            <a:ext cx="12191999" cy="328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a45c938237_0_30"/>
          <p:cNvSpPr/>
          <p:nvPr/>
        </p:nvSpPr>
        <p:spPr>
          <a:xfrm>
            <a:off x="3225223" y="484325"/>
            <a:ext cx="5597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Milestone Breakdown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599f76ea0_0_16"/>
          <p:cNvSpPr/>
          <p:nvPr/>
        </p:nvSpPr>
        <p:spPr>
          <a:xfrm>
            <a:off x="773850" y="2774075"/>
            <a:ext cx="110139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Thank You!</a:t>
            </a:r>
            <a:endParaRPr b="1" i="0" sz="4400" u="none" cap="none" strike="noStrike">
              <a:solidFill>
                <a:srgbClr val="051D3A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Any Questions?</a:t>
            </a:r>
            <a:endParaRPr b="1" i="0" sz="4400" u="none" cap="none" strike="noStrike">
              <a:solidFill>
                <a:srgbClr val="051D3A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id="267" name="Google Shape;267;g3a599f76ea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1204" y="142781"/>
            <a:ext cx="1228633" cy="112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a599f76ea0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4987" y="142781"/>
            <a:ext cx="2240824" cy="11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a599f76ea0_0_16"/>
          <p:cNvSpPr/>
          <p:nvPr/>
        </p:nvSpPr>
        <p:spPr>
          <a:xfrm>
            <a:off x="4646152" y="6079238"/>
            <a:ext cx="74685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Abedal Salam AL ASHI ABOU SHOUSHE  - 336648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Hassan MAATOUK - 343952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57070"/>
                </a:solidFill>
                <a:latin typeface="Funnel Sans"/>
                <a:ea typeface="Funnel Sans"/>
                <a:cs typeface="Funnel Sans"/>
                <a:sym typeface="Funnel Sans"/>
              </a:rPr>
              <a:t>Hassan JABER  - 338920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3a599f76ea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832" y="1365625"/>
            <a:ext cx="915243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5006007" y="3249890"/>
            <a:ext cx="718599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Project Value Proposition</a:t>
            </a:r>
            <a:endParaRPr b="1" i="0" sz="44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descr="business couple in hand (Provided by Getty Images)"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5527" r="5506" t="0"/>
          <a:stretch/>
        </p:blipFill>
        <p:spPr>
          <a:xfrm>
            <a:off x="0" y="0"/>
            <a:ext cx="461913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490538" y="442890"/>
            <a:ext cx="4505920" cy="563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Funnel Display"/>
              <a:buNone/>
            </a:pPr>
            <a:r>
              <a:rPr b="1" i="0" lang="en-US" sz="35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Motivation</a:t>
            </a:r>
            <a:endParaRPr b="1" i="0" sz="35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250152" y="1750612"/>
            <a:ext cx="3699746" cy="2990036"/>
          </a:xfrm>
          <a:prstGeom prst="roundRect">
            <a:avLst>
              <a:gd fmla="val 3248" name="adj"/>
            </a:avLst>
          </a:prstGeom>
          <a:solidFill>
            <a:srgbClr val="F4FBFE"/>
          </a:solidFill>
          <a:ln cap="flat" cmpd="sng" w="9525">
            <a:solidFill>
              <a:srgbClr val="3371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493" y="2194952"/>
            <a:ext cx="323136" cy="3231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68742" y="3068083"/>
            <a:ext cx="348079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1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Environmental Monitoring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403743" y="3439852"/>
            <a:ext cx="366486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Essential for tracking ecological changes, deforestation, and climate impact.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263547" y="1767281"/>
            <a:ext cx="3768957" cy="2990036"/>
          </a:xfrm>
          <a:prstGeom prst="roundRect">
            <a:avLst>
              <a:gd fmla="val 3248" name="adj"/>
            </a:avLst>
          </a:prstGeom>
          <a:solidFill>
            <a:srgbClr val="F4FBFE"/>
          </a:solidFill>
          <a:ln cap="flat" cmpd="sng" w="9525">
            <a:solidFill>
              <a:srgbClr val="3371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400564" y="3021754"/>
            <a:ext cx="2803573" cy="339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1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Disaster Management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4400564" y="3494939"/>
            <a:ext cx="3487020" cy="1109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Rapid assessment of damage from floods, fires, and seismic events.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314441" y="1767281"/>
            <a:ext cx="3699746" cy="2990036"/>
          </a:xfrm>
          <a:prstGeom prst="roundRect">
            <a:avLst>
              <a:gd fmla="val 3248" name="adj"/>
            </a:avLst>
          </a:prstGeom>
          <a:solidFill>
            <a:srgbClr val="F4FBFE"/>
          </a:solidFill>
          <a:ln cap="flat" cmpd="sng" w="9525">
            <a:solidFill>
              <a:srgbClr val="3371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9673" y="2211621"/>
            <a:ext cx="312090" cy="3120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>
            <a:off x="8426025" y="2952474"/>
            <a:ext cx="2477606" cy="339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00"/>
              <a:buFont typeface="Funnel Display"/>
              <a:buNone/>
            </a:pPr>
            <a:r>
              <a:rPr b="1" i="0" lang="en-US" sz="1800" u="none" cap="none" strike="noStrik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Urban Planning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8426025" y="3357155"/>
            <a:ext cx="3362231" cy="1109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b="0" i="0" lang="en-US" sz="16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Informing sustainable development and infrastructure growth.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94493" y="5578609"/>
            <a:ext cx="112587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A3838"/>
                </a:solidFill>
                <a:latin typeface="Funnel Sans"/>
                <a:ea typeface="Funnel Sans"/>
                <a:cs typeface="Funnel Sans"/>
                <a:sym typeface="Funnel Sans"/>
              </a:rPr>
              <a:t>The Earth’s surface is ever-changing, requiring models that can keep pace with new and evolving land types.</a:t>
            </a:r>
            <a:endParaRPr b="0" i="0" sz="1700" u="none" cap="none" strike="noStrike">
              <a:solidFill>
                <a:srgbClr val="3A3838"/>
              </a:solidFill>
              <a:latin typeface="Funnel Sans"/>
              <a:ea typeface="Funnel Sans"/>
              <a:cs typeface="Funnel Sans"/>
              <a:sym typeface="Funnel Sans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373263" y="5184284"/>
            <a:ext cx="30480" cy="1304449"/>
          </a:xfrm>
          <a:prstGeom prst="rect">
            <a:avLst/>
          </a:prstGeom>
          <a:solidFill>
            <a:srgbClr val="3371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25" y="1805725"/>
            <a:ext cx="1081986" cy="108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742" y="1844136"/>
            <a:ext cx="1108338" cy="11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0565" y="1848251"/>
            <a:ext cx="1104690" cy="110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2309567" y="5542974"/>
            <a:ext cx="8069344" cy="1066528"/>
          </a:xfrm>
          <a:prstGeom prst="roundRect">
            <a:avLst>
              <a:gd fmla="val 5537" name="adj"/>
            </a:avLst>
          </a:prstGeom>
          <a:solidFill>
            <a:srgbClr val="F4FBFE"/>
          </a:solidFill>
          <a:ln cap="flat" cmpd="sng" w="30475">
            <a:solidFill>
              <a:srgbClr val="D5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543952" y="523238"/>
            <a:ext cx="4505920" cy="563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Funnel Display"/>
              <a:buNone/>
            </a:pPr>
            <a:r>
              <a:rPr b="1" i="0" lang="en-US" sz="35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Limitations</a:t>
            </a:r>
            <a:endParaRPr b="1" i="0" sz="35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11945" y="1952800"/>
            <a:ext cx="5923485" cy="299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closed set models cannot label unseen land cover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B3541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retraining is costly and impractical for dynamic environments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we need models that generalize to unseen categories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2465732" y="5521278"/>
            <a:ext cx="774349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b="0" i="0" lang="en-US" sz="1850" u="none" cap="none" strike="noStrik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We require models that possess strong generalization capabilities to correctly identify and segment categories outside their initial training set.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9736189" y="3586313"/>
            <a:ext cx="1031567" cy="12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Labeled as Unknown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9736189" y="3104022"/>
            <a:ext cx="1031567" cy="12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Unseen Region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9736189" y="2626603"/>
            <a:ext cx="1242112" cy="12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Closed-Set Segmentation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9736189" y="2144312"/>
            <a:ext cx="1031567" cy="12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Funnel Display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Input Image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950" l="0" r="0" t="951"/>
          <a:stretch/>
        </p:blipFill>
        <p:spPr>
          <a:xfrm>
            <a:off x="9970745" y="858825"/>
            <a:ext cx="2015111" cy="37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18611" y="1060216"/>
            <a:ext cx="5006774" cy="326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4076200" y="411151"/>
            <a:ext cx="4068842" cy="508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Value Proposition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grpSp>
        <p:nvGrpSpPr>
          <p:cNvPr id="154" name="Google Shape;154;p5"/>
          <p:cNvGrpSpPr/>
          <p:nvPr/>
        </p:nvGrpSpPr>
        <p:grpSpPr>
          <a:xfrm>
            <a:off x="511775" y="1374272"/>
            <a:ext cx="11047930" cy="1318059"/>
            <a:chOff x="521343" y="1615639"/>
            <a:chExt cx="8026685" cy="2305912"/>
          </a:xfrm>
        </p:grpSpPr>
        <p:sp>
          <p:nvSpPr>
            <p:cNvPr id="155" name="Google Shape;155;p5"/>
            <p:cNvSpPr/>
            <p:nvPr/>
          </p:nvSpPr>
          <p:spPr>
            <a:xfrm>
              <a:off x="551828" y="1615639"/>
              <a:ext cx="7996200" cy="2305800"/>
            </a:xfrm>
            <a:prstGeom prst="roundRect">
              <a:avLst>
                <a:gd fmla="val 5537" name="adj"/>
              </a:avLst>
            </a:prstGeom>
            <a:solidFill>
              <a:srgbClr val="F4FBFE"/>
            </a:solidFill>
            <a:ln cap="flat" cmpd="sng" w="30475">
              <a:solidFill>
                <a:srgbClr val="D5C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21343" y="1615641"/>
              <a:ext cx="102067" cy="2305910"/>
            </a:xfrm>
            <a:prstGeom prst="roundRect">
              <a:avLst>
                <a:gd fmla="val 74466" name="adj"/>
              </a:avLst>
            </a:prstGeom>
            <a:solidFill>
              <a:srgbClr val="3371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89838" y="1862216"/>
              <a:ext cx="21222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800"/>
                <a:buFont typeface="Funnel Display"/>
                <a:buNone/>
              </a:pPr>
              <a:r>
                <a:rPr b="1" i="0" lang="en-US" sz="1800" u="none" cap="none" strike="noStrike">
                  <a:solidFill>
                    <a:srgbClr val="2B3541"/>
                  </a:solidFill>
                  <a:latin typeface="Funnel Display"/>
                  <a:ea typeface="Funnel Display"/>
                  <a:cs typeface="Funnel Display"/>
                  <a:sym typeface="Funnel Display"/>
                </a:rPr>
                <a:t>Adaptive Land Monitoring</a:t>
              </a:r>
              <a:endPara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86095" y="2586936"/>
              <a:ext cx="7090200" cy="9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600"/>
                <a:buFont typeface="Funnel Sans"/>
                <a:buNone/>
              </a:pPr>
              <a:r>
                <a:rPr b="0" i="0" lang="en-US" sz="1600" u="none" cap="none" strike="noStrike">
                  <a:solidFill>
                    <a:srgbClr val="2B3541"/>
                  </a:solidFill>
                  <a:latin typeface="Funnel Sans"/>
                  <a:ea typeface="Funnel Sans"/>
                  <a:cs typeface="Funnel Sans"/>
                  <a:sym typeface="Funnel Sans"/>
                </a:rPr>
                <a:t>Enables continuous, on-the-fly monitoring without the need for constant, expensive retraining cycles.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5"/>
          <p:cNvGrpSpPr/>
          <p:nvPr/>
        </p:nvGrpSpPr>
        <p:grpSpPr>
          <a:xfrm>
            <a:off x="521518" y="2957490"/>
            <a:ext cx="11028444" cy="1473890"/>
            <a:chOff x="8077204" y="1390194"/>
            <a:chExt cx="8471037" cy="2085300"/>
          </a:xfrm>
        </p:grpSpPr>
        <p:sp>
          <p:nvSpPr>
            <p:cNvPr id="160" name="Google Shape;160;p5"/>
            <p:cNvSpPr/>
            <p:nvPr/>
          </p:nvSpPr>
          <p:spPr>
            <a:xfrm>
              <a:off x="8092441" y="1390194"/>
              <a:ext cx="8455800" cy="2085300"/>
            </a:xfrm>
            <a:prstGeom prst="roundRect">
              <a:avLst>
                <a:gd fmla="val 5537" name="adj"/>
              </a:avLst>
            </a:prstGeom>
            <a:solidFill>
              <a:srgbClr val="F4FBFE"/>
            </a:solidFill>
            <a:ln cap="flat" cmpd="sng" w="30475">
              <a:solidFill>
                <a:srgbClr val="D5C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077204" y="1390194"/>
              <a:ext cx="121800" cy="2085300"/>
            </a:xfrm>
            <a:prstGeom prst="roundRect">
              <a:avLst>
                <a:gd fmla="val 74466" name="adj"/>
              </a:avLst>
            </a:prstGeom>
            <a:solidFill>
              <a:srgbClr val="3371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445699" y="1862207"/>
              <a:ext cx="25086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800"/>
                <a:buFont typeface="Funnel Display"/>
                <a:buNone/>
              </a:pPr>
              <a:r>
                <a:rPr b="1" i="0" lang="en-US" sz="1800" u="none" cap="none" strike="noStrike">
                  <a:solidFill>
                    <a:srgbClr val="2B3541"/>
                  </a:solidFill>
                  <a:latin typeface="Funnel Display"/>
                  <a:ea typeface="Funnel Display"/>
                  <a:cs typeface="Funnel Display"/>
                  <a:sym typeface="Funnel Display"/>
                </a:rPr>
                <a:t>Vision-Language Connection</a:t>
              </a:r>
              <a:endPara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445690" y="2427631"/>
              <a:ext cx="78249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600"/>
                <a:buFont typeface="Funnel Sans"/>
                <a:buNone/>
              </a:pPr>
              <a:r>
                <a:rPr b="0" i="0" lang="en-US" sz="1600" u="none" cap="none" strike="noStrike">
                  <a:solidFill>
                    <a:srgbClr val="2B3541"/>
                  </a:solidFill>
                  <a:latin typeface="Funnel Sans"/>
                  <a:ea typeface="Funnel Sans"/>
                  <a:cs typeface="Funnel Sans"/>
                  <a:sym typeface="Funnel Sans"/>
                </a:rPr>
                <a:t>Leverages multimodal models (like CLIP) to fuse visual features with semantic language understanding.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01367" y="4696557"/>
            <a:ext cx="10948637" cy="1785300"/>
            <a:chOff x="3846192" y="4145707"/>
            <a:chExt cx="4176000" cy="1785300"/>
          </a:xfrm>
        </p:grpSpPr>
        <p:sp>
          <p:nvSpPr>
            <p:cNvPr id="165" name="Google Shape;165;p5"/>
            <p:cNvSpPr/>
            <p:nvPr/>
          </p:nvSpPr>
          <p:spPr>
            <a:xfrm>
              <a:off x="3846192" y="4145707"/>
              <a:ext cx="4176000" cy="1785300"/>
            </a:xfrm>
            <a:prstGeom prst="roundRect">
              <a:avLst>
                <a:gd fmla="val 5479" name="adj"/>
              </a:avLst>
            </a:prstGeom>
            <a:solidFill>
              <a:srgbClr val="F4FBFE"/>
            </a:solidFill>
            <a:ln cap="flat" cmpd="sng" w="30475">
              <a:solidFill>
                <a:srgbClr val="D5C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90457" y="4392303"/>
              <a:ext cx="25431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800"/>
                <a:buFont typeface="Funnel Display"/>
                <a:buNone/>
              </a:pPr>
              <a:r>
                <a:rPr b="1" i="0" lang="en-US" sz="1800" u="none" cap="none" strike="noStrike">
                  <a:solidFill>
                    <a:srgbClr val="2B3541"/>
                  </a:solidFill>
                  <a:latin typeface="Funnel Display"/>
                  <a:ea typeface="Funnel Display"/>
                  <a:cs typeface="Funnel Display"/>
                  <a:sym typeface="Funnel Display"/>
                </a:rPr>
                <a:t>Actionable Insights</a:t>
              </a:r>
              <a:endPara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990461" y="4814461"/>
              <a:ext cx="3837900" cy="8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3541"/>
                </a:buClr>
                <a:buSzPts val="1600"/>
                <a:buFont typeface="Funnel Sans"/>
                <a:buNone/>
              </a:pPr>
              <a:r>
                <a:rPr b="0" i="0" lang="en-US" sz="1600" u="none" cap="none" strike="noStrike">
                  <a:solidFill>
                    <a:srgbClr val="2B3541"/>
                  </a:solidFill>
                  <a:latin typeface="Funnel Sans"/>
                  <a:ea typeface="Funnel Sans"/>
                  <a:cs typeface="Funnel Sans"/>
                  <a:sym typeface="Funnel Sans"/>
                </a:rPr>
                <a:t>Supports critical applications: </a:t>
              </a:r>
              <a:r>
                <a:rPr b="1" i="0" lang="en-US" sz="1600" u="none" cap="none" strike="noStrike">
                  <a:solidFill>
                    <a:srgbClr val="2B3541"/>
                  </a:solidFill>
                  <a:latin typeface="Funnel Sans"/>
                  <a:ea typeface="Funnel Sans"/>
                  <a:cs typeface="Funnel Sans"/>
                  <a:sym typeface="Funnel Sans"/>
                </a:rPr>
                <a:t>real-time environmental analysis</a:t>
              </a:r>
              <a:r>
                <a:rPr b="0" i="0" lang="en-US" sz="1600" u="none" cap="none" strike="noStrike">
                  <a:solidFill>
                    <a:srgbClr val="2B3541"/>
                  </a:solidFill>
                  <a:latin typeface="Funnel Sans"/>
                  <a:ea typeface="Funnel Sans"/>
                  <a:cs typeface="Funnel Sans"/>
                  <a:sym typeface="Funnel Sans"/>
                </a:rPr>
                <a:t>, rapid disaster response, and dynamic urban development tracking.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5"/>
          <p:cNvSpPr/>
          <p:nvPr/>
        </p:nvSpPr>
        <p:spPr>
          <a:xfrm>
            <a:off x="521525" y="4696552"/>
            <a:ext cx="158700" cy="1785300"/>
          </a:xfrm>
          <a:prstGeom prst="roundRect">
            <a:avLst>
              <a:gd fmla="val 74466" name="adj"/>
            </a:avLst>
          </a:prstGeom>
          <a:solidFill>
            <a:srgbClr val="3371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45c938237_0_49"/>
          <p:cNvSpPr/>
          <p:nvPr/>
        </p:nvSpPr>
        <p:spPr>
          <a:xfrm>
            <a:off x="789085" y="3076991"/>
            <a:ext cx="6210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Project Design</a:t>
            </a:r>
            <a:endParaRPr b="1" i="0" sz="44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descr="Man slacking off at work in office (Provided by Getty Images)" id="174" name="Google Shape;174;g3a45c938237_0_49"/>
          <p:cNvPicPr preferRelativeResize="0"/>
          <p:nvPr/>
        </p:nvPicPr>
        <p:blipFill rotWithShape="1">
          <a:blip r:embed="rId3">
            <a:alphaModFix/>
          </a:blip>
          <a:srcRect b="0" l="7539" r="0" t="0"/>
          <a:stretch/>
        </p:blipFill>
        <p:spPr>
          <a:xfrm>
            <a:off x="7801583" y="0"/>
            <a:ext cx="439038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546ac29f1_2_27"/>
          <p:cNvSpPr/>
          <p:nvPr/>
        </p:nvSpPr>
        <p:spPr>
          <a:xfrm>
            <a:off x="4061578" y="309888"/>
            <a:ext cx="4068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200"/>
              <a:buFont typeface="Funnel Display"/>
              <a:buNone/>
            </a:pPr>
            <a:r>
              <a:rPr b="1" i="0" lang="en-US" sz="3200" u="none" cap="none" strike="noStrik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Functional Diagram</a:t>
            </a:r>
            <a:endParaRPr b="1" i="0" sz="3200" u="none" cap="none" strike="noStrike">
              <a:solidFill>
                <a:schemeClr val="dk1"/>
              </a:solidFill>
              <a:latin typeface="Funnel Display"/>
              <a:ea typeface="Funnel Display"/>
              <a:cs typeface="Funnel Display"/>
              <a:sym typeface="Funnel Display"/>
            </a:endParaRPr>
          </a:p>
        </p:txBody>
      </p:sp>
      <p:pic>
        <p:nvPicPr>
          <p:cNvPr id="180" name="Google Shape;180;g3a546ac29f1_2_27" title="Screenshot 2025-11-18 at 23.16.2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70788"/>
            <a:ext cx="11887202" cy="548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2025-11-12T12:09:38Z</dcterms:created>
  <dc:creator>maatouk h</dc:creator>
</cp:coreProperties>
</file>